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0" r:id="rId4"/>
    <p:sldId id="272" r:id="rId5"/>
    <p:sldId id="274" r:id="rId6"/>
    <p:sldId id="276" r:id="rId7"/>
    <p:sldId id="278" r:id="rId8"/>
    <p:sldId id="280" r:id="rId9"/>
    <p:sldId id="258" r:id="rId10"/>
    <p:sldId id="259" r:id="rId11"/>
    <p:sldId id="260" r:id="rId12"/>
    <p:sldId id="262" r:id="rId13"/>
    <p:sldId id="26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2C4E607-82F1-4C45-A2CE-AE73DA38913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4E607-82F1-4C45-A2CE-AE73DA3891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4E607-82F1-4C45-A2CE-AE73DA3891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4E607-82F1-4C45-A2CE-AE73DA38913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2C4E607-82F1-4C45-A2CE-AE73DA3891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4E607-82F1-4C45-A2CE-AE73DA38913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C4E607-82F1-4C45-A2CE-AE73DA38913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C4E607-82F1-4C45-A2CE-AE73DA3891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C4E607-82F1-4C45-A2CE-AE73DA3891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4E607-82F1-4C45-A2CE-AE73DA38913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5E2EDB-60BD-484C-9869-0FD7E88F69B4}" type="datetimeFigureOut">
              <a:rPr lang="en-US" smtClean="0"/>
              <a:pPr/>
              <a:t>11/18/2021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2C4E607-82F1-4C45-A2CE-AE73DA38913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E5E2EDB-60BD-484C-9869-0FD7E88F69B4}" type="datetimeFigureOut">
              <a:rPr lang="en-US" smtClean="0"/>
              <a:pPr/>
              <a:t>11/18/2021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2C4E607-82F1-4C45-A2CE-AE73DA3891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DR.RAMYA S.S</a:t>
            </a:r>
          </a:p>
          <a:p>
            <a:r>
              <a:rPr lang="en-US" dirty="0" smtClean="0"/>
              <a:t>ASSISTANT PROFESSOR</a:t>
            </a:r>
          </a:p>
          <a:p>
            <a:r>
              <a:rPr lang="en-US" dirty="0" smtClean="0"/>
              <a:t>DEPT OF PHARMACY</a:t>
            </a:r>
            <a:endParaRPr lang="en-US" dirty="0"/>
          </a:p>
        </p:txBody>
      </p:sp>
      <p:sp>
        <p:nvSpPr>
          <p:cNvPr id="2" name="Title 1"/>
          <p:cNvSpPr>
            <a:spLocks noGrp="1"/>
          </p:cNvSpPr>
          <p:nvPr>
            <p:ph type="ctrTitle"/>
          </p:nvPr>
        </p:nvSpPr>
        <p:spPr/>
        <p:txBody>
          <a:bodyPr/>
          <a:lstStyle/>
          <a:p>
            <a:r>
              <a:rPr lang="en-US" dirty="0" smtClean="0"/>
              <a:t>SUCCUSSION IN CENTESIMAL SCALE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MATERIALS REQUIRED</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1.Arnica Montana  2C</a:t>
            </a:r>
            <a:endParaRPr lang="en-IN" dirty="0" smtClean="0"/>
          </a:p>
          <a:p>
            <a:r>
              <a:rPr lang="en-US" dirty="0" smtClean="0"/>
              <a:t>2. Alcohol</a:t>
            </a:r>
            <a:endParaRPr lang="en-IN" dirty="0" smtClean="0"/>
          </a:p>
          <a:p>
            <a:r>
              <a:rPr lang="en-US" dirty="0" smtClean="0"/>
              <a:t>3. A fresh new glass phial 30ml capacity with a tight fitting cork</a:t>
            </a:r>
            <a:endParaRPr lang="en-IN" dirty="0" smtClean="0"/>
          </a:p>
          <a:p>
            <a:r>
              <a:rPr lang="en-US" dirty="0" smtClean="0"/>
              <a:t>4. Measuring cylinder</a:t>
            </a:r>
            <a:endParaRPr lang="en-IN" dirty="0" smtClean="0"/>
          </a:p>
          <a:p>
            <a:r>
              <a:rPr lang="en-US" dirty="0" smtClean="0"/>
              <a:t>5.Materials for </a:t>
            </a:r>
            <a:r>
              <a:rPr lang="en-US" dirty="0" err="1" smtClean="0"/>
              <a:t>labelling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PRINCIPLE</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One part of Arnica </a:t>
            </a:r>
            <a:r>
              <a:rPr lang="en-US" dirty="0" err="1" smtClean="0"/>
              <a:t>montana</a:t>
            </a:r>
            <a:r>
              <a:rPr lang="en-US" dirty="0" smtClean="0"/>
              <a:t> 2C Is mixed with 99 part of alcohol and give 10 uniform downward strokes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0ABEBE-943B-4F94-8315-8D4B7849510E}"/>
              </a:ext>
            </a:extLst>
          </p:cNvPr>
          <p:cNvSpPr>
            <a:spLocks noGrp="1"/>
          </p:cNvSpPr>
          <p:nvPr>
            <p:ph type="title"/>
          </p:nvPr>
        </p:nvSpPr>
        <p:spPr/>
        <p:txBody>
          <a:bodyPr/>
          <a:lstStyle/>
          <a:p>
            <a:pPr algn="ctr"/>
            <a:r>
              <a:rPr lang="en-US" b="1" dirty="0"/>
              <a:t>PROCEDURE</a:t>
            </a:r>
            <a:endParaRPr lang="en-IN" b="1" dirty="0"/>
          </a:p>
        </p:txBody>
      </p:sp>
      <p:sp>
        <p:nvSpPr>
          <p:cNvPr id="3" name="Content Placeholder 2">
            <a:extLst>
              <a:ext uri="{FF2B5EF4-FFF2-40B4-BE49-F238E27FC236}">
                <a16:creationId xmlns="" xmlns:a16="http://schemas.microsoft.com/office/drawing/2014/main" id="{722EBB3F-EC82-4014-9ED2-0FFD11FD6532}"/>
              </a:ext>
            </a:extLst>
          </p:cNvPr>
          <p:cNvSpPr>
            <a:spLocks noGrp="1"/>
          </p:cNvSpPr>
          <p:nvPr>
            <p:ph sz="quarter" idx="1"/>
          </p:nvPr>
        </p:nvSpPr>
        <p:spPr>
          <a:xfrm>
            <a:off x="628650" y="1402673"/>
            <a:ext cx="7886700" cy="5193437"/>
          </a:xfrm>
        </p:spPr>
        <p:txBody>
          <a:bodyPr>
            <a:normAutofit/>
          </a:bodyPr>
          <a:lstStyle/>
          <a:p>
            <a:r>
              <a:rPr lang="en-US" dirty="0"/>
              <a:t>Take a fresh clean glass phial with a tight fitting cork. </a:t>
            </a:r>
          </a:p>
          <a:p>
            <a:r>
              <a:rPr lang="en-US" dirty="0"/>
              <a:t>Remove the cork and label it as Arnica Montana 3C. </a:t>
            </a:r>
          </a:p>
          <a:p>
            <a:r>
              <a:rPr lang="en-US" dirty="0"/>
              <a:t>Take 2 drops  of Arnica </a:t>
            </a:r>
            <a:r>
              <a:rPr lang="en-US" dirty="0" err="1"/>
              <a:t>montana</a:t>
            </a:r>
            <a:r>
              <a:rPr lang="en-US" dirty="0"/>
              <a:t> 2C using a dropping pipette and pour into the phial. </a:t>
            </a:r>
          </a:p>
          <a:p>
            <a:r>
              <a:rPr lang="en-US" dirty="0"/>
              <a:t>Thereafter take 9.9ml of alcohol using a measuring cylinder and add to the Arnica 2C. </a:t>
            </a:r>
          </a:p>
          <a:p>
            <a:r>
              <a:rPr lang="en-US" dirty="0"/>
              <a:t>Close the phial tightly and give 10 powerful downward strokes. </a:t>
            </a:r>
          </a:p>
          <a:p>
            <a:r>
              <a:rPr lang="en-US" dirty="0"/>
              <a:t>For the purpose the phial is held in the right hand with the thumb over the cork and little finger below the bottle. </a:t>
            </a:r>
            <a:endParaRPr lang="en-IN" dirty="0"/>
          </a:p>
        </p:txBody>
      </p:sp>
    </p:spTree>
    <p:extLst>
      <p:ext uri="{BB962C8B-B14F-4D97-AF65-F5344CB8AC3E}">
        <p14:creationId xmlns="" xmlns:p14="http://schemas.microsoft.com/office/powerpoint/2010/main" val="1161425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50FBCD-41F6-44AB-9387-2F6497F46226}"/>
              </a:ext>
            </a:extLst>
          </p:cNvPr>
          <p:cNvSpPr>
            <a:spLocks noGrp="1"/>
          </p:cNvSpPr>
          <p:nvPr>
            <p:ph type="title"/>
          </p:nvPr>
        </p:nvSpPr>
        <p:spPr/>
        <p:txBody>
          <a:bodyPr/>
          <a:lstStyle/>
          <a:p>
            <a:pPr algn="ctr"/>
            <a:r>
              <a:rPr lang="en-US" b="1" dirty="0">
                <a:solidFill>
                  <a:srgbClr val="FF0000"/>
                </a:solidFill>
              </a:rPr>
              <a:t>CALCULATION</a:t>
            </a:r>
            <a:endParaRPr lang="en-IN" b="1" dirty="0">
              <a:solidFill>
                <a:srgbClr val="FF0000"/>
              </a:solidFill>
            </a:endParaRPr>
          </a:p>
        </p:txBody>
      </p:sp>
      <p:sp>
        <p:nvSpPr>
          <p:cNvPr id="3" name="Content Placeholder 2">
            <a:extLst>
              <a:ext uri="{FF2B5EF4-FFF2-40B4-BE49-F238E27FC236}">
                <a16:creationId xmlns="" xmlns:a16="http://schemas.microsoft.com/office/drawing/2014/main" id="{D365E3C0-9243-4B3A-AF28-F9003FD0CA8B}"/>
              </a:ext>
            </a:extLst>
          </p:cNvPr>
          <p:cNvSpPr>
            <a:spLocks noGrp="1"/>
          </p:cNvSpPr>
          <p:nvPr>
            <p:ph sz="quarter" idx="1"/>
          </p:nvPr>
        </p:nvSpPr>
        <p:spPr>
          <a:xfrm>
            <a:off x="628650" y="1393794"/>
            <a:ext cx="7886700" cy="4783169"/>
          </a:xfrm>
        </p:spPr>
        <p:txBody>
          <a:bodyPr>
            <a:normAutofit fontScale="85000" lnSpcReduction="20000"/>
          </a:bodyPr>
          <a:lstStyle/>
          <a:p>
            <a:pPr lvl="0"/>
            <a:r>
              <a:rPr lang="en-US" dirty="0"/>
              <a:t>To prepare Arnica </a:t>
            </a:r>
            <a:r>
              <a:rPr lang="en-US" dirty="0" err="1"/>
              <a:t>montana</a:t>
            </a:r>
            <a:r>
              <a:rPr lang="en-US" dirty="0"/>
              <a:t> 3C, the ratio between Arnica </a:t>
            </a:r>
            <a:r>
              <a:rPr lang="en-US" dirty="0" err="1"/>
              <a:t>montana</a:t>
            </a:r>
            <a:r>
              <a:rPr lang="en-US" dirty="0"/>
              <a:t> 2C and alcohol = 1:99</a:t>
            </a:r>
            <a:endParaRPr lang="en-IN" dirty="0"/>
          </a:p>
          <a:p>
            <a:pPr lvl="0"/>
            <a:r>
              <a:rPr lang="en-US" dirty="0"/>
              <a:t>To prepare 10ml of Arnica 3C, the amount of Arnica 2C to be taken = </a:t>
            </a:r>
          </a:p>
          <a:p>
            <a:pPr marL="0" lvl="0" indent="0">
              <a:buNone/>
            </a:pPr>
            <a:r>
              <a:rPr lang="en-US" dirty="0"/>
              <a:t>                                                                                           1/100 X10 =0. 1ml</a:t>
            </a:r>
            <a:endParaRPr lang="en-IN" dirty="0"/>
          </a:p>
          <a:p>
            <a:pPr lvl="0"/>
            <a:r>
              <a:rPr lang="en-US" dirty="0">
                <a:solidFill>
                  <a:srgbClr val="FF0000"/>
                </a:solidFill>
              </a:rPr>
              <a:t>To convert into drops </a:t>
            </a:r>
            <a:endParaRPr lang="en-IN" dirty="0">
              <a:solidFill>
                <a:srgbClr val="FF0000"/>
              </a:solidFill>
            </a:endParaRPr>
          </a:p>
          <a:p>
            <a:r>
              <a:rPr lang="en-US" dirty="0"/>
              <a:t>    1ml =16 drops</a:t>
            </a:r>
            <a:endParaRPr lang="en-IN" dirty="0"/>
          </a:p>
          <a:p>
            <a:r>
              <a:rPr lang="en-US" dirty="0"/>
              <a:t>   0.1ml = 1.6 drops  =  2 drops</a:t>
            </a:r>
            <a:endParaRPr lang="en-IN" dirty="0"/>
          </a:p>
          <a:p>
            <a:pPr lvl="0"/>
            <a:r>
              <a:rPr lang="en-US" dirty="0"/>
              <a:t>Amount of alcohol to be taken = 10 - 0.1 = 9.9ml</a:t>
            </a:r>
            <a:r>
              <a:rPr lang="en-US" b="1" dirty="0"/>
              <a:t> </a:t>
            </a:r>
            <a:endParaRPr lang="en-US" b="1" dirty="0" smtClean="0"/>
          </a:p>
          <a:p>
            <a:pPr lvl="0"/>
            <a:endParaRPr lang="en-US" b="1" dirty="0" smtClean="0"/>
          </a:p>
          <a:p>
            <a:pPr lvl="0"/>
            <a:endParaRPr lang="en-US" b="1" dirty="0"/>
          </a:p>
          <a:p>
            <a:pPr marL="0" lvl="0" indent="0">
              <a:buNone/>
            </a:pPr>
            <a:endParaRPr lang="en-IN" dirty="0"/>
          </a:p>
          <a:p>
            <a:endParaRPr lang="en-IN" dirty="0"/>
          </a:p>
          <a:p>
            <a:pPr marL="0" indent="0">
              <a:buNone/>
            </a:pPr>
            <a:r>
              <a:rPr lang="en-US" dirty="0"/>
              <a:t> </a:t>
            </a:r>
            <a:endParaRPr lang="en-IN" dirty="0"/>
          </a:p>
          <a:p>
            <a:endParaRPr lang="en-IN" dirty="0"/>
          </a:p>
        </p:txBody>
      </p:sp>
    </p:spTree>
    <p:extLst>
      <p:ext uri="{BB962C8B-B14F-4D97-AF65-F5344CB8AC3E}">
        <p14:creationId xmlns="" xmlns:p14="http://schemas.microsoft.com/office/powerpoint/2010/main" val="2124151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495F79-1930-4DD8-B006-EF96B5D68DE1}"/>
              </a:ext>
            </a:extLst>
          </p:cNvPr>
          <p:cNvSpPr>
            <a:spLocks noGrp="1"/>
          </p:cNvSpPr>
          <p:nvPr>
            <p:ph type="title"/>
          </p:nvPr>
        </p:nvSpPr>
        <p:spPr>
          <a:xfrm>
            <a:off x="573786" y="428605"/>
            <a:ext cx="7886700" cy="714380"/>
          </a:xfrm>
        </p:spPr>
        <p:txBody>
          <a:bodyPr>
            <a:normAutofit fontScale="90000"/>
          </a:bodyPr>
          <a:lstStyle/>
          <a:p>
            <a:pPr algn="ctr"/>
            <a:r>
              <a:rPr lang="en-US" b="1" dirty="0"/>
              <a:t>LABEL</a:t>
            </a:r>
            <a:endParaRPr lang="en-IN" b="1" dirty="0"/>
          </a:p>
        </p:txBody>
      </p:sp>
      <p:graphicFrame>
        <p:nvGraphicFramePr>
          <p:cNvPr id="4" name="Content Placeholder 3">
            <a:extLst>
              <a:ext uri="{FF2B5EF4-FFF2-40B4-BE49-F238E27FC236}">
                <a16:creationId xmlns="" xmlns:a16="http://schemas.microsoft.com/office/drawing/2014/main" id="{3259134B-13BD-4978-A088-8D1137392DD6}"/>
              </a:ext>
            </a:extLst>
          </p:cNvPr>
          <p:cNvGraphicFramePr>
            <a:graphicFrameLocks noGrp="1"/>
          </p:cNvGraphicFramePr>
          <p:nvPr>
            <p:ph sz="quarter" idx="1"/>
            <p:extLst>
              <p:ext uri="{D42A27DB-BD31-4B8C-83A1-F6EECF244321}">
                <p14:modId xmlns="" xmlns:p14="http://schemas.microsoft.com/office/powerpoint/2010/main" val="3475725249"/>
              </p:ext>
            </p:extLst>
          </p:nvPr>
        </p:nvGraphicFramePr>
        <p:xfrm>
          <a:off x="714348" y="1785926"/>
          <a:ext cx="6786610" cy="4188905"/>
        </p:xfrm>
        <a:graphic>
          <a:graphicData uri="http://schemas.openxmlformats.org/drawingml/2006/table">
            <a:tbl>
              <a:tblPr firstRow="1" firstCol="1" bandRow="1">
                <a:tableStyleId>{5C22544A-7EE6-4342-B048-85BDC9FD1C3A}</a:tableStyleId>
              </a:tblPr>
              <a:tblGrid>
                <a:gridCol w="6786610">
                  <a:extLst>
                    <a:ext uri="{9D8B030D-6E8A-4147-A177-3AD203B41FA5}">
                      <a16:colId xmlns="" xmlns:a16="http://schemas.microsoft.com/office/drawing/2014/main" val="68407273"/>
                    </a:ext>
                  </a:extLst>
                </a:gridCol>
              </a:tblGrid>
              <a:tr h="4188905">
                <a:tc>
                  <a:txBody>
                    <a:bodyPr/>
                    <a:lstStyle/>
                    <a:p>
                      <a:pPr marL="457200" algn="ctr">
                        <a:lnSpc>
                          <a:spcPct val="115000"/>
                        </a:lnSpc>
                        <a:spcAft>
                          <a:spcPts val="0"/>
                        </a:spcAft>
                        <a:tabLst>
                          <a:tab pos="514350" algn="l"/>
                        </a:tabLst>
                      </a:pPr>
                      <a:r>
                        <a:rPr lang="en-US" sz="2400" dirty="0">
                          <a:effectLst/>
                        </a:rPr>
                        <a:t>HOMOEOPATHIC MEDICINE</a:t>
                      </a:r>
                      <a:endParaRPr lang="en-IN" sz="2400" dirty="0">
                        <a:effectLst/>
                      </a:endParaRPr>
                    </a:p>
                    <a:p>
                      <a:pPr marL="457200" algn="ctr">
                        <a:lnSpc>
                          <a:spcPct val="115000"/>
                        </a:lnSpc>
                        <a:spcAft>
                          <a:spcPts val="0"/>
                        </a:spcAft>
                        <a:tabLst>
                          <a:tab pos="514350" algn="l"/>
                        </a:tabLst>
                      </a:pPr>
                      <a:r>
                        <a:rPr lang="en-US" sz="2400" dirty="0">
                          <a:effectLst/>
                        </a:rPr>
                        <a:t>ARNICA MONTANA 3C (10ml)</a:t>
                      </a:r>
                      <a:endParaRPr lang="en-IN" sz="2400" dirty="0">
                        <a:effectLst/>
                      </a:endParaRPr>
                    </a:p>
                    <a:p>
                      <a:pPr marL="457200">
                        <a:lnSpc>
                          <a:spcPct val="115000"/>
                        </a:lnSpc>
                        <a:spcAft>
                          <a:spcPts val="0"/>
                        </a:spcAft>
                        <a:tabLst>
                          <a:tab pos="514350" algn="l"/>
                        </a:tabLst>
                      </a:pPr>
                      <a:r>
                        <a:rPr lang="en-US" sz="2400" dirty="0">
                          <a:effectLst/>
                        </a:rPr>
                        <a:t>Name and address of manufacturer</a:t>
                      </a:r>
                      <a:endParaRPr lang="en-IN" sz="2400" dirty="0">
                        <a:effectLst/>
                      </a:endParaRPr>
                    </a:p>
                    <a:p>
                      <a:pPr marL="457200">
                        <a:lnSpc>
                          <a:spcPct val="115000"/>
                        </a:lnSpc>
                        <a:spcAft>
                          <a:spcPts val="0"/>
                        </a:spcAft>
                        <a:tabLst>
                          <a:tab pos="514350" algn="l"/>
                        </a:tabLst>
                      </a:pPr>
                      <a:r>
                        <a:rPr lang="en-US" sz="2400" dirty="0">
                          <a:effectLst/>
                        </a:rPr>
                        <a:t>Batch No:</a:t>
                      </a:r>
                      <a:endParaRPr lang="en-IN" sz="2400" dirty="0">
                        <a:effectLst/>
                      </a:endParaRPr>
                    </a:p>
                    <a:p>
                      <a:pPr marL="457200">
                        <a:lnSpc>
                          <a:spcPct val="115000"/>
                        </a:lnSpc>
                        <a:spcAft>
                          <a:spcPts val="0"/>
                        </a:spcAft>
                        <a:tabLst>
                          <a:tab pos="514350" algn="l"/>
                        </a:tabLst>
                      </a:pPr>
                      <a:r>
                        <a:rPr lang="en-US" sz="2400" dirty="0">
                          <a:effectLst/>
                        </a:rPr>
                        <a:t>Mfg. </a:t>
                      </a:r>
                      <a:r>
                        <a:rPr lang="en-US" sz="2400" dirty="0" err="1">
                          <a:effectLst/>
                        </a:rPr>
                        <a:t>Lic</a:t>
                      </a:r>
                      <a:r>
                        <a:rPr lang="en-US" sz="2400" dirty="0">
                          <a:effectLst/>
                        </a:rPr>
                        <a:t> No:</a:t>
                      </a:r>
                      <a:endParaRPr lang="en-IN" sz="2400" dirty="0">
                        <a:effectLst/>
                      </a:endParaRPr>
                    </a:p>
                    <a:p>
                      <a:pPr marL="457200">
                        <a:lnSpc>
                          <a:spcPct val="115000"/>
                        </a:lnSpc>
                        <a:spcAft>
                          <a:spcPts val="0"/>
                        </a:spcAft>
                        <a:tabLst>
                          <a:tab pos="514350" algn="l"/>
                        </a:tabLst>
                      </a:pPr>
                      <a:r>
                        <a:rPr lang="en-US" sz="2400" dirty="0">
                          <a:effectLst/>
                        </a:rPr>
                        <a:t>Date of Manufacture:</a:t>
                      </a:r>
                      <a:endParaRPr lang="en-IN" sz="2400" dirty="0">
                        <a:effectLst/>
                      </a:endParaRPr>
                    </a:p>
                    <a:p>
                      <a:pPr marL="457200">
                        <a:lnSpc>
                          <a:spcPct val="115000"/>
                        </a:lnSpc>
                        <a:spcAft>
                          <a:spcPts val="0"/>
                        </a:spcAft>
                        <a:tabLst>
                          <a:tab pos="514350" algn="l"/>
                        </a:tabLst>
                      </a:pPr>
                      <a:r>
                        <a:rPr lang="en-US" sz="2400" dirty="0">
                          <a:effectLst/>
                        </a:rPr>
                        <a:t>Alcohol content:</a:t>
                      </a:r>
                      <a:endParaRPr lang="en-IN" sz="2400" dirty="0">
                        <a:effectLst/>
                      </a:endParaRPr>
                    </a:p>
                    <a:p>
                      <a:pPr marL="457200">
                        <a:lnSpc>
                          <a:spcPct val="115000"/>
                        </a:lnSpc>
                        <a:spcAft>
                          <a:spcPts val="1000"/>
                        </a:spcAft>
                        <a:tabLst>
                          <a:tab pos="514350" algn="l"/>
                        </a:tabLst>
                      </a:pPr>
                      <a:r>
                        <a:rPr lang="en-US" sz="2400" dirty="0">
                          <a:effectLst/>
                        </a:rPr>
                        <a:t>Date of expiry:</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 xmlns:a16="http://schemas.microsoft.com/office/drawing/2014/main" val="115114636"/>
                  </a:ext>
                </a:extLst>
              </a:tr>
            </a:tbl>
          </a:graphicData>
        </a:graphic>
      </p:graphicFrame>
      <p:sp>
        <p:nvSpPr>
          <p:cNvPr id="5" name="Rectangle 1">
            <a:extLst>
              <a:ext uri="{FF2B5EF4-FFF2-40B4-BE49-F238E27FC236}">
                <a16:creationId xmlns="" xmlns:a16="http://schemas.microsoft.com/office/drawing/2014/main" id="{05B09802-CD75-4123-B962-776962CA9D60}"/>
              </a:ext>
            </a:extLst>
          </p:cNvPr>
          <p:cNvSpPr>
            <a:spLocks noChangeArrowheads="1"/>
          </p:cNvSpPr>
          <p:nvPr/>
        </p:nvSpPr>
        <p:spPr bwMode="auto">
          <a:xfrm>
            <a:off x="0" y="-63786"/>
            <a:ext cx="10650645" cy="4924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14350" algn="l"/>
              </a:tabLst>
              <a:defRPr>
                <a:solidFill>
                  <a:schemeClr val="tx1"/>
                </a:solidFill>
                <a:latin typeface="Arial" panose="020B0604020202020204" pitchFamily="34" charset="0"/>
              </a:defRPr>
            </a:lvl1pPr>
            <a:lvl2pPr eaLnBrk="0" fontAlgn="base" hangingPunct="0">
              <a:spcBef>
                <a:spcPct val="0"/>
              </a:spcBef>
              <a:spcAft>
                <a:spcPct val="0"/>
              </a:spcAft>
              <a:tabLst>
                <a:tab pos="514350" algn="l"/>
              </a:tabLst>
              <a:defRPr>
                <a:solidFill>
                  <a:schemeClr val="tx1"/>
                </a:solidFill>
                <a:latin typeface="Arial" panose="020B0604020202020204" pitchFamily="34" charset="0"/>
              </a:defRPr>
            </a:lvl2pPr>
            <a:lvl3pPr eaLnBrk="0" fontAlgn="base" hangingPunct="0">
              <a:spcBef>
                <a:spcPct val="0"/>
              </a:spcBef>
              <a:spcAft>
                <a:spcPct val="0"/>
              </a:spcAft>
              <a:tabLst>
                <a:tab pos="514350" algn="l"/>
              </a:tabLst>
              <a:defRPr>
                <a:solidFill>
                  <a:schemeClr val="tx1"/>
                </a:solidFill>
                <a:latin typeface="Arial" panose="020B0604020202020204" pitchFamily="34" charset="0"/>
              </a:defRPr>
            </a:lvl3pPr>
            <a:lvl4pPr eaLnBrk="0" fontAlgn="base" hangingPunct="0">
              <a:spcBef>
                <a:spcPct val="0"/>
              </a:spcBef>
              <a:spcAft>
                <a:spcPct val="0"/>
              </a:spcAft>
              <a:tabLst>
                <a:tab pos="514350" algn="l"/>
              </a:tabLst>
              <a:defRPr>
                <a:solidFill>
                  <a:schemeClr val="tx1"/>
                </a:solidFill>
                <a:latin typeface="Arial" panose="020B0604020202020204" pitchFamily="34" charset="0"/>
              </a:defRPr>
            </a:lvl4pPr>
            <a:lvl5pPr eaLnBrk="0" fontAlgn="base" hangingPunct="0">
              <a:spcBef>
                <a:spcPct val="0"/>
              </a:spcBef>
              <a:spcAft>
                <a:spcPct val="0"/>
              </a:spcAft>
              <a:tabLst>
                <a:tab pos="514350" algn="l"/>
              </a:tabLst>
              <a:defRPr>
                <a:solidFill>
                  <a:schemeClr val="tx1"/>
                </a:solidFill>
                <a:latin typeface="Arial" panose="020B0604020202020204" pitchFamily="34" charset="0"/>
              </a:defRPr>
            </a:lvl5pPr>
            <a:lvl6pPr eaLnBrk="0" fontAlgn="base" hangingPunct="0">
              <a:spcBef>
                <a:spcPct val="0"/>
              </a:spcBef>
              <a:spcAft>
                <a:spcPct val="0"/>
              </a:spcAft>
              <a:tabLst>
                <a:tab pos="514350" algn="l"/>
              </a:tabLst>
              <a:defRPr>
                <a:solidFill>
                  <a:schemeClr val="tx1"/>
                </a:solidFill>
                <a:latin typeface="Arial" panose="020B0604020202020204" pitchFamily="34" charset="0"/>
              </a:defRPr>
            </a:lvl6pPr>
            <a:lvl7pPr eaLnBrk="0" fontAlgn="base" hangingPunct="0">
              <a:spcBef>
                <a:spcPct val="0"/>
              </a:spcBef>
              <a:spcAft>
                <a:spcPct val="0"/>
              </a:spcAft>
              <a:tabLst>
                <a:tab pos="514350" algn="l"/>
              </a:tabLst>
              <a:defRPr>
                <a:solidFill>
                  <a:schemeClr val="tx1"/>
                </a:solidFill>
                <a:latin typeface="Arial" panose="020B0604020202020204" pitchFamily="34" charset="0"/>
              </a:defRPr>
            </a:lvl7pPr>
            <a:lvl8pPr eaLnBrk="0" fontAlgn="base" hangingPunct="0">
              <a:spcBef>
                <a:spcPct val="0"/>
              </a:spcBef>
              <a:spcAft>
                <a:spcPct val="0"/>
              </a:spcAft>
              <a:tabLst>
                <a:tab pos="514350" algn="l"/>
              </a:tabLst>
              <a:defRPr>
                <a:solidFill>
                  <a:schemeClr val="tx1"/>
                </a:solidFill>
                <a:latin typeface="Arial" panose="020B0604020202020204" pitchFamily="34" charset="0"/>
              </a:defRPr>
            </a:lvl8pPr>
            <a:lvl9pPr eaLnBrk="0" fontAlgn="base" hangingPunct="0">
              <a:spcBef>
                <a:spcPct val="0"/>
              </a:spcBef>
              <a:spcAft>
                <a:spcPct val="0"/>
              </a:spcAft>
              <a:tabLst>
                <a:tab pos="514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14350" algn="l"/>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1435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2555266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914400" y="274638"/>
            <a:ext cx="7772400" cy="439718"/>
          </a:xfrm>
        </p:spPr>
        <p:txBody>
          <a:bodyPr>
            <a:normAutofit fontScale="90000"/>
          </a:bodyPr>
          <a:lstStyle/>
          <a:p>
            <a:pPr eaLnBrk="1" hangingPunct="1"/>
            <a:r>
              <a:rPr lang="en-US" dirty="0" smtClean="0"/>
              <a:t>INTRODUCTION</a:t>
            </a:r>
          </a:p>
        </p:txBody>
      </p:sp>
      <p:sp>
        <p:nvSpPr>
          <p:cNvPr id="4099" name="Content Placeholder 2"/>
          <p:cNvSpPr>
            <a:spLocks noGrp="1"/>
          </p:cNvSpPr>
          <p:nvPr>
            <p:ph sz="quarter" idx="1"/>
          </p:nvPr>
        </p:nvSpPr>
        <p:spPr>
          <a:xfrm>
            <a:off x="457200" y="1142984"/>
            <a:ext cx="8229600" cy="4983179"/>
          </a:xfrm>
        </p:spPr>
        <p:txBody>
          <a:bodyPr/>
          <a:lstStyle/>
          <a:p>
            <a:pPr eaLnBrk="1" hangingPunct="1"/>
            <a:r>
              <a:rPr lang="en-US" sz="3600" dirty="0" smtClean="0"/>
              <a:t>SUCCESSION is a process of </a:t>
            </a:r>
            <a:r>
              <a:rPr lang="en-US" sz="3600" dirty="0" err="1" smtClean="0"/>
              <a:t>potentisation</a:t>
            </a:r>
            <a:r>
              <a:rPr lang="en-US" sz="3600" dirty="0" smtClean="0"/>
              <a:t> of medicinal substances which are soluble in liquid vehicle ( particularly in alcohol) by downward friction</a:t>
            </a:r>
          </a:p>
          <a:p>
            <a:pPr eaLnBrk="1" hangingPunct="1"/>
            <a:r>
              <a:rPr lang="en-US" sz="3600" dirty="0" smtClean="0"/>
              <a:t> </a:t>
            </a:r>
            <a:r>
              <a:rPr lang="en-US" sz="3600" dirty="0" err="1" smtClean="0"/>
              <a:t>succussion</a:t>
            </a:r>
            <a:r>
              <a:rPr lang="en-US" sz="3600" dirty="0" smtClean="0"/>
              <a:t> comes from Latin word </a:t>
            </a:r>
            <a:r>
              <a:rPr lang="en-US" sz="3600" dirty="0" err="1" smtClean="0"/>
              <a:t>succussum</a:t>
            </a:r>
            <a:r>
              <a:rPr lang="en-US" sz="3600" dirty="0" smtClean="0"/>
              <a:t> </a:t>
            </a:r>
            <a:r>
              <a:rPr lang="en-US" sz="3600" dirty="0" err="1" smtClean="0"/>
              <a:t>succutere</a:t>
            </a:r>
            <a:r>
              <a:rPr lang="en-US" sz="3600" dirty="0" smtClean="0"/>
              <a:t> meaning “shaking up”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Vehicle for succussion</a:t>
            </a:r>
          </a:p>
        </p:txBody>
      </p:sp>
      <p:sp>
        <p:nvSpPr>
          <p:cNvPr id="5123" name="Content Placeholder 2"/>
          <p:cNvSpPr>
            <a:spLocks noGrp="1"/>
          </p:cNvSpPr>
          <p:nvPr>
            <p:ph sz="quarter" idx="1"/>
          </p:nvPr>
        </p:nvSpPr>
        <p:spPr/>
        <p:txBody>
          <a:bodyPr/>
          <a:lstStyle/>
          <a:p>
            <a:r>
              <a:rPr lang="en-US" smtClean="0"/>
              <a:t>ALCOHOL in most of the cases (CLASS I,II,III,IV and VI)</a:t>
            </a:r>
          </a:p>
          <a:p>
            <a:r>
              <a:rPr lang="en-US" smtClean="0"/>
              <a:t>Except in cases where the medicinal substances are only soluble in water ( CLASS V)</a:t>
            </a:r>
          </a:p>
          <a:p>
            <a:r>
              <a:rPr lang="en-US" smtClean="0"/>
              <a:t>In such cases ,it is only after a certain degree of attenuation has been attained with alcohol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Substances taken for </a:t>
            </a:r>
            <a:r>
              <a:rPr lang="en-US" dirty="0" err="1" smtClean="0"/>
              <a:t>succussion</a:t>
            </a:r>
            <a:endParaRPr lang="en-US" dirty="0" smtClean="0"/>
          </a:p>
        </p:txBody>
      </p:sp>
      <p:sp>
        <p:nvSpPr>
          <p:cNvPr id="6147" name="Content Placeholder 2"/>
          <p:cNvSpPr>
            <a:spLocks noGrp="1"/>
          </p:cNvSpPr>
          <p:nvPr>
            <p:ph sz="quarter" idx="1"/>
          </p:nvPr>
        </p:nvSpPr>
        <p:spPr/>
        <p:txBody>
          <a:bodyPr/>
          <a:lstStyle/>
          <a:p>
            <a:pPr>
              <a:buFont typeface="Wingdings" pitchFamily="2" charset="2"/>
              <a:buNone/>
            </a:pPr>
            <a:r>
              <a:rPr lang="en-US" sz="4400" dirty="0" smtClean="0"/>
              <a:t>The medicinal substances that are soluble in alcohol or purified water are taken for </a:t>
            </a:r>
            <a:r>
              <a:rPr lang="en-US" sz="4400" dirty="0" err="1" smtClean="0"/>
              <a:t>succussion</a:t>
            </a:r>
            <a:r>
              <a:rPr lang="en-US" sz="44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PRINCIPLE</a:t>
            </a:r>
          </a:p>
        </p:txBody>
      </p:sp>
      <p:sp>
        <p:nvSpPr>
          <p:cNvPr id="7171" name="Content Placeholder 2"/>
          <p:cNvSpPr>
            <a:spLocks noGrp="1"/>
          </p:cNvSpPr>
          <p:nvPr>
            <p:ph sz="quarter" idx="1"/>
          </p:nvPr>
        </p:nvSpPr>
        <p:spPr/>
        <p:txBody>
          <a:bodyPr/>
          <a:lstStyle/>
          <a:p>
            <a:r>
              <a:rPr lang="en-US" sz="3600" smtClean="0"/>
              <a:t>1 Part by volume of drug or previous potency of medicine is mixed with 9 or 99 parts by volume of vehicle and 10 downward strokes of uniform strength are applied.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PROCESS</a:t>
            </a:r>
          </a:p>
        </p:txBody>
      </p:sp>
      <p:sp>
        <p:nvSpPr>
          <p:cNvPr id="8195" name="Content Placeholder 2"/>
          <p:cNvSpPr>
            <a:spLocks noGrp="1"/>
          </p:cNvSpPr>
          <p:nvPr>
            <p:ph sz="quarter" idx="1"/>
          </p:nvPr>
        </p:nvSpPr>
        <p:spPr/>
        <p:txBody>
          <a:bodyPr/>
          <a:lstStyle/>
          <a:p>
            <a:r>
              <a:rPr lang="en-US" sz="3600" smtClean="0"/>
              <a:t>The required amount of drug and vehicle are taken in a new ,neutral,well-cleaned rounded and properly labelled glass phial ,keeping 2/3 </a:t>
            </a:r>
            <a:r>
              <a:rPr lang="en-US" sz="3600" u="sng" smtClean="0"/>
              <a:t>rd</a:t>
            </a:r>
          </a:p>
          <a:p>
            <a:pPr>
              <a:buFont typeface="Wingdings" pitchFamily="2" charset="2"/>
              <a:buNone/>
            </a:pPr>
            <a:r>
              <a:rPr lang="en-US" sz="3600" smtClean="0"/>
              <a:t>of the phial empty.This provide effective friction.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1"/>
          </p:nvPr>
        </p:nvSpPr>
        <p:spPr/>
        <p:txBody>
          <a:bodyPr/>
          <a:lstStyle/>
          <a:p>
            <a:r>
              <a:rPr lang="en-US" sz="3600" smtClean="0"/>
              <a:t>In old method drug is taken according to drug power.The phial is then corke tightly.The bottom of the phial is placed on the little finger of the right hand.The thumb of the same hand should be tightly held with other fingers..Then 10 downward strokes are given.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THE STROKES SHOULD BE</a:t>
            </a:r>
          </a:p>
        </p:txBody>
      </p:sp>
      <p:sp>
        <p:nvSpPr>
          <p:cNvPr id="10243" name="Content Placeholder 2"/>
          <p:cNvSpPr>
            <a:spLocks noGrp="1"/>
          </p:cNvSpPr>
          <p:nvPr>
            <p:ph sz="quarter" idx="1"/>
          </p:nvPr>
        </p:nvSpPr>
        <p:spPr/>
        <p:txBody>
          <a:bodyPr/>
          <a:lstStyle/>
          <a:p>
            <a:r>
              <a:rPr lang="en-US" smtClean="0"/>
              <a:t>FORCEFUL</a:t>
            </a:r>
          </a:p>
          <a:p>
            <a:r>
              <a:rPr lang="en-US" smtClean="0"/>
              <a:t>SUCCESSIVE</a:t>
            </a:r>
          </a:p>
          <a:p>
            <a:r>
              <a:rPr lang="en-US" smtClean="0"/>
              <a:t>EACH STROKES ENDS IN A JERK</a:t>
            </a:r>
          </a:p>
          <a:p>
            <a:r>
              <a:rPr lang="en-US" smtClean="0"/>
              <a:t>FROM UNIFORM DISTANCE </a:t>
            </a:r>
          </a:p>
          <a:p>
            <a:r>
              <a:rPr lang="en-US" smtClean="0"/>
              <a:t>WITH UNIFORM STRENGTH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F60CF-0A32-4566-8956-5840AB4DA413}"/>
              </a:ext>
            </a:extLst>
          </p:cNvPr>
          <p:cNvSpPr>
            <a:spLocks noGrp="1"/>
          </p:cNvSpPr>
          <p:nvPr>
            <p:ph type="title"/>
          </p:nvPr>
        </p:nvSpPr>
        <p:spPr/>
        <p:txBody>
          <a:bodyPr>
            <a:normAutofit fontScale="90000"/>
          </a:bodyPr>
          <a:lstStyle/>
          <a:p>
            <a:pPr algn="ctr"/>
            <a:r>
              <a:rPr lang="en-US" b="1" dirty="0">
                <a:solidFill>
                  <a:srgbClr val="FF0000"/>
                </a:solidFill>
              </a:rPr>
              <a:t>PREPARATION OF ARNICA MONTANA 3C</a:t>
            </a:r>
            <a:endParaRPr lang="en-IN" b="1" dirty="0">
              <a:solidFill>
                <a:srgbClr val="FF0000"/>
              </a:solidFill>
            </a:endParaRPr>
          </a:p>
        </p:txBody>
      </p:sp>
      <p:sp>
        <p:nvSpPr>
          <p:cNvPr id="3" name="Content Placeholder 2">
            <a:extLst>
              <a:ext uri="{FF2B5EF4-FFF2-40B4-BE49-F238E27FC236}">
                <a16:creationId xmlns:a16="http://schemas.microsoft.com/office/drawing/2014/main" xmlns="" id="{5E6683BF-FC2A-48C6-9A78-93C1F3EE8F8E}"/>
              </a:ext>
            </a:extLst>
          </p:cNvPr>
          <p:cNvSpPr>
            <a:spLocks noGrp="1"/>
          </p:cNvSpPr>
          <p:nvPr>
            <p:ph sz="quarter" idx="1"/>
          </p:nvPr>
        </p:nvSpPr>
        <p:spPr>
          <a:xfrm>
            <a:off x="628650" y="2285992"/>
            <a:ext cx="7886700" cy="4318994"/>
          </a:xfrm>
        </p:spPr>
        <p:txBody>
          <a:bodyPr>
            <a:normAutofit/>
          </a:bodyPr>
          <a:lstStyle/>
          <a:p>
            <a:pPr marL="0" indent="0">
              <a:buNone/>
            </a:pPr>
            <a:r>
              <a:rPr lang="en-US" b="1" dirty="0">
                <a:solidFill>
                  <a:srgbClr val="FF0000"/>
                </a:solidFill>
              </a:rPr>
              <a:t>    AIM</a:t>
            </a:r>
            <a:endParaRPr lang="en-IN" dirty="0">
              <a:solidFill>
                <a:srgbClr val="FF0000"/>
              </a:solidFill>
            </a:endParaRPr>
          </a:p>
          <a:p>
            <a:r>
              <a:rPr lang="en-US" dirty="0"/>
              <a:t>To prepare 10ml of Arnica </a:t>
            </a:r>
            <a:r>
              <a:rPr lang="en-US" dirty="0" err="1"/>
              <a:t>montana</a:t>
            </a:r>
            <a:r>
              <a:rPr lang="en-US" dirty="0"/>
              <a:t> 3C.</a:t>
            </a:r>
            <a:endParaRPr lang="en-IN" dirty="0"/>
          </a:p>
          <a:p>
            <a:pPr marL="0" indent="0">
              <a:buNone/>
            </a:pPr>
            <a:r>
              <a:rPr lang="en-US" b="1" dirty="0">
                <a:solidFill>
                  <a:srgbClr val="FF0000"/>
                </a:solidFill>
              </a:rPr>
              <a:t>  </a:t>
            </a:r>
            <a:endParaRPr lang="en-IN" dirty="0"/>
          </a:p>
          <a:p>
            <a:endParaRPr lang="en-IN" dirty="0"/>
          </a:p>
          <a:p>
            <a:endParaRPr lang="en-IN" dirty="0"/>
          </a:p>
        </p:txBody>
      </p:sp>
    </p:spTree>
    <p:extLst>
      <p:ext uri="{BB962C8B-B14F-4D97-AF65-F5344CB8AC3E}">
        <p14:creationId xmlns:p14="http://schemas.microsoft.com/office/powerpoint/2010/main" xmlns="" val="1248457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TotalTime>
  <Words>509</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SUCCUSSION IN CENTESIMAL SCALE</vt:lpstr>
      <vt:lpstr>INTRODUCTION</vt:lpstr>
      <vt:lpstr>Vehicle for succussion</vt:lpstr>
      <vt:lpstr>Substances taken for succussion</vt:lpstr>
      <vt:lpstr>PRINCIPLE</vt:lpstr>
      <vt:lpstr>PROCESS</vt:lpstr>
      <vt:lpstr>Slide 7</vt:lpstr>
      <vt:lpstr>THE STROKES SHOULD BE</vt:lpstr>
      <vt:lpstr>PREPARATION OF ARNICA MONTANA 3C</vt:lpstr>
      <vt:lpstr>MATERIALS REQUIRED</vt:lpstr>
      <vt:lpstr>PRINCIPLE</vt:lpstr>
      <vt:lpstr>PROCEDURE</vt:lpstr>
      <vt:lpstr>CALCULATION</vt:lpstr>
      <vt:lpstr>LABEL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SUCCUSSION IN CENTESIMAL SCALE</dc:title>
  <dc:creator>SIVADHADEEPU</dc:creator>
  <cp:lastModifiedBy>SIVADHADEEPU</cp:lastModifiedBy>
  <cp:revision>5</cp:revision>
  <dcterms:created xsi:type="dcterms:W3CDTF">2021-11-17T16:33:09Z</dcterms:created>
  <dcterms:modified xsi:type="dcterms:W3CDTF">2021-11-18T06:13:50Z</dcterms:modified>
</cp:coreProperties>
</file>